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9" d="100"/>
          <a:sy n="89" d="100"/>
        </p:scale>
        <p:origin x="-21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299EE5-3B78-4AF0-B810-3DC6B7DFBEA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9C579-181A-4E59-ABFF-6C4C7A98124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A29C579-181A-4E59-ABFF-6C4C7A98124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AC5EE20-6B82-44D5-A1E3-3C6241BDAB6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D44E4B-2EFA-4C57-95E0-4E683341969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5EE20-6B82-44D5-A1E3-3C6241BDAB6B}"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44E4B-2EFA-4C57-95E0-4E683341969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651000"/>
            <a:ext cx="7772400" cy="1470025"/>
          </a:xfrm>
        </p:spPr>
        <p:txBody>
          <a:bodyPr>
            <a:normAutofit fontScale="90000"/>
          </a:bodyPr>
          <a:lstStyle/>
          <a:p>
            <a:r>
              <a:rPr lang="zh-CN" altLang="zh-CN" b="1" dirty="0">
                <a:solidFill>
                  <a:srgbClr val="FF0000"/>
                </a:solidFill>
              </a:rPr>
              <a:t>宝鸡市医疗保障局</a:t>
            </a:r>
            <a:br>
              <a:rPr lang="zh-CN" altLang="zh-CN" b="1" dirty="0">
                <a:solidFill>
                  <a:srgbClr val="FF0000"/>
                </a:solidFill>
              </a:rPr>
            </a:br>
            <a:r>
              <a:rPr lang="zh-CN" altLang="zh-CN" b="1" dirty="0">
                <a:solidFill>
                  <a:srgbClr val="FF0000"/>
                </a:solidFill>
              </a:rPr>
              <a:t>   宝鸡市财政局    </a:t>
            </a:r>
            <a:br>
              <a:rPr lang="zh-CN" altLang="zh-CN" b="1" dirty="0">
                <a:solidFill>
                  <a:srgbClr val="FF0000"/>
                </a:solidFill>
              </a:rPr>
            </a:br>
            <a:r>
              <a:rPr lang="zh-CN" altLang="zh-CN" b="1" dirty="0">
                <a:solidFill>
                  <a:srgbClr val="FF0000"/>
                </a:solidFill>
              </a:rPr>
              <a:t>文件</a:t>
            </a:r>
            <a:br>
              <a:rPr lang="zh-CN" altLang="zh-CN" sz="2800" b="1" dirty="0"/>
            </a:br>
            <a:br>
              <a:rPr lang="zh-CN" altLang="zh-CN" sz="2800" b="1" dirty="0"/>
            </a:br>
            <a:r>
              <a:rPr lang="zh-CN" altLang="zh-CN" sz="3600" b="1" dirty="0"/>
              <a:t>宝政发</a:t>
            </a:r>
            <a:r>
              <a:rPr lang="en-US" altLang="zh-CN" sz="3600" b="1" dirty="0"/>
              <a:t>[2019]110</a:t>
            </a:r>
            <a:r>
              <a:rPr lang="zh-CN" altLang="zh-CN" sz="3600" b="1" dirty="0"/>
              <a:t>号</a:t>
            </a:r>
            <a:br>
              <a:rPr lang="zh-CN" altLang="zh-CN" b="1" dirty="0"/>
            </a:br>
            <a:endParaRPr lang="zh-CN" altLang="en-US" b="1" dirty="0"/>
          </a:p>
        </p:txBody>
      </p:sp>
      <p:sp>
        <p:nvSpPr>
          <p:cNvPr id="3" name="副标题 2"/>
          <p:cNvSpPr>
            <a:spLocks noGrp="1"/>
          </p:cNvSpPr>
          <p:nvPr>
            <p:ph type="subTitle" idx="1"/>
          </p:nvPr>
        </p:nvSpPr>
        <p:spPr>
          <a:xfrm>
            <a:off x="1371600" y="3886200"/>
            <a:ext cx="6400800" cy="2378075"/>
          </a:xfrm>
        </p:spPr>
        <p:txBody>
          <a:bodyPr>
            <a:noAutofit/>
          </a:bodyPr>
          <a:lstStyle/>
          <a:p>
            <a:r>
              <a:rPr lang="zh-CN" altLang="zh-CN" sz="2800" b="1" dirty="0"/>
              <a:t>宝鸡市医疗保障局</a:t>
            </a:r>
            <a:endParaRPr lang="zh-CN" altLang="zh-CN" sz="2800" b="1" dirty="0"/>
          </a:p>
          <a:p>
            <a:r>
              <a:rPr lang="zh-CN" altLang="zh-CN" sz="2800" b="1" dirty="0"/>
              <a:t>宝鸡 市 财 政 局</a:t>
            </a:r>
            <a:endParaRPr lang="zh-CN" altLang="zh-CN" sz="2800" b="1" dirty="0"/>
          </a:p>
          <a:p>
            <a:r>
              <a:rPr lang="zh-CN" altLang="zh-CN" sz="2800" b="1" dirty="0"/>
              <a:t>关于城乡居民基本医疗保险住院报销</a:t>
            </a:r>
            <a:endParaRPr lang="zh-CN" altLang="zh-CN" sz="2800" b="1" dirty="0"/>
          </a:p>
          <a:p>
            <a:r>
              <a:rPr lang="zh-CN" altLang="zh-CN" sz="2800" b="1" dirty="0"/>
              <a:t>有关问题的通知</a:t>
            </a:r>
            <a:endParaRPr lang="zh-CN" altLang="zh-CN"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043608" y="901815"/>
            <a:ext cx="7344816" cy="393827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lang="zh-CN" altLang="en-US" sz="2400" b="1" dirty="0" smtClean="0">
                <a:ln>
                  <a:noFill/>
                </a:ln>
                <a:solidFill>
                  <a:srgbClr val="FF0000"/>
                </a:solidFill>
                <a:effectLst/>
                <a:latin typeface="+mj-ea"/>
                <a:ea typeface="+mj-ea"/>
                <a:cs typeface="宋体" panose="02010600030101010101" pitchFamily="2" charset="-122"/>
                <a:sym typeface="+mn-ea"/>
              </a:rPr>
              <a:t>六、高新技术检查及部分治疗项目费用 </a:t>
            </a:r>
            <a:endParaRPr kumimoji="0" lang="zh-CN" altLang="en-US" sz="2400" b="0" i="0" u="none" strike="noStrike" cap="none" normalizeH="0" baseline="0" dirty="0" smtClean="0">
              <a:ln>
                <a:noFill/>
              </a:ln>
              <a:solidFill>
                <a:srgbClr val="FF0000"/>
              </a:solidFill>
              <a:effectLst/>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lang="zh-CN" altLang="en-US" sz="2000" b="1" dirty="0" smtClean="0">
                <a:ln>
                  <a:noFill/>
                </a:ln>
                <a:effectLst/>
                <a:latin typeface="+mj-ea"/>
                <a:ea typeface="+mj-ea"/>
                <a:cs typeface="宋体" panose="02010600030101010101" pitchFamily="2" charset="-122"/>
                <a:sym typeface="+mn-ea"/>
              </a:rPr>
              <a:t>(三)参保人员在定点医疗机构住院期间,经会诊需在该院 针灸科、理疗科进行辅助治疗的,所发生的费用个人自负20%后,纳入基金支付范围、按基金支付比例结算。不经会诊和不按会诊程序进行辅助治疗或进行各种推拿、按摩、点穴等康复性治疗的(包括在非定点医疗机构进行上述治疗的),医保基金不予支付。</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3345" y="853148"/>
            <a:ext cx="8604448" cy="556958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1422400" algn="l" defTabSz="914400" rtl="0" eaLnBrk="1" fontAlgn="base" latinLnBrk="0" hangingPunct="1">
              <a:lnSpc>
                <a:spcPct val="100000"/>
              </a:lnSpc>
              <a:spcBef>
                <a:spcPct val="0"/>
              </a:spcBef>
              <a:spcAft>
                <a:spcPct val="0"/>
              </a:spcAft>
              <a:buClrTx/>
              <a:buSzTx/>
              <a:buFontTx/>
              <a:buNone/>
            </a:pPr>
            <a:r>
              <a:rPr kumimoji="0" lang="zh-CN" sz="3200" b="1" i="0" u="none" strike="noStrike" cap="none" normalizeH="0" baseline="0" dirty="0" smtClean="0">
                <a:ln>
                  <a:noFill/>
                </a:ln>
                <a:solidFill>
                  <a:srgbClr val="FF0000"/>
                </a:solidFill>
                <a:effectLst/>
                <a:latin typeface="黑体" panose="02010600030101010101" pitchFamily="49" charset="-122"/>
                <a:ea typeface="黑体" panose="02010600030101010101" pitchFamily="49" charset="-122"/>
                <a:cs typeface="Times New Roman" panose="02020603050405020304" pitchFamily="18" charset="0"/>
              </a:rPr>
              <a:t>七、特殊医用材料基金支付管理 </a:t>
            </a:r>
            <a:endParaRPr kumimoji="0" lang="zh-CN" sz="3200" b="1" i="0" u="none" strike="noStrike" cap="none" normalizeH="0" baseline="0" dirty="0" smtClean="0">
              <a:ln>
                <a:noFill/>
              </a:ln>
              <a:solidFill>
                <a:srgbClr val="FF0000"/>
              </a:solidFill>
              <a:effectLst/>
              <a:latin typeface="黑体" panose="02010600030101010101" pitchFamily="49" charset="-122"/>
              <a:ea typeface="黑体" panose="02010600030101010101" pitchFamily="49" charset="-122"/>
              <a:cs typeface="Times New Roman" panose="02020603050405020304" pitchFamily="18" charset="0"/>
            </a:endParaRPr>
          </a:p>
          <a:p>
            <a:pPr marL="0" marR="0" lvl="0" indent="1422400" algn="l" defTabSz="914400" rtl="0" fontAlgn="base">
              <a:lnSpc>
                <a:spcPct val="200000"/>
              </a:lnSpc>
              <a:spcBef>
                <a:spcPct val="0"/>
              </a:spcBef>
              <a:spcAft>
                <a:spcPct val="0"/>
              </a:spcAft>
              <a:buClrTx/>
              <a:buSzTx/>
              <a:buFontTx/>
              <a:buNone/>
            </a:pPr>
            <a:r>
              <a:rPr kumimoji="0" lang="zh-CN" b="1" i="0" u="none" strike="noStrike" cap="none" normalizeH="0" baseline="0" dirty="0" smtClean="0">
                <a:ln>
                  <a:noFill/>
                </a:ln>
                <a:solidFill>
                  <a:schemeClr val="tx1"/>
                </a:solidFill>
                <a:effectLst/>
                <a:latin typeface="黑体" panose="02010600030101010101" pitchFamily="49" charset="-122"/>
                <a:ea typeface="黑体" panose="02010600030101010101" pitchFamily="49" charset="-122"/>
                <a:cs typeface="Times New Roman" panose="02020603050405020304" pitchFamily="18" charset="0"/>
              </a:rPr>
              <a:t>参保人员手术期间使用的医保基金支付范围内的特殊医用材料,2000元(含2000元)以内部分直接纳入医保基金支付范围、按基金支付比例结算;国产特殊医用材料 2000元至10000元(含10000元)部分,个人负担20%后,剩余部分纳入医保基金支付范围、按基金支付比例结算;国产特殊医用材料10000元以上部分、进口或合资特殊医用材料2000元以上部分,个人负担50%后,剩余部分纳入医保基金支付范围、按基金支付比例结算。各类心脏起博器实行限价结算,结算时最高价格限额6.6万元,最高价格限额以内部分按上述规定纳入基金支付范围、按比 例结算(最高价格限额以内部分,基本医保支付后的剩余部分纳入大病报销范围),最高价格限额以上部分由个人负担。</a:t>
            </a:r>
            <a:endParaRPr kumimoji="0" lang="zh-CN" b="1" i="0" u="none" strike="noStrike" cap="none" normalizeH="0" baseline="0" dirty="0" smtClean="0">
              <a:ln>
                <a:noFill/>
              </a:ln>
              <a:solidFill>
                <a:schemeClr val="tx1"/>
              </a:solidFill>
              <a:effectLst/>
              <a:latin typeface="黑体" panose="02010600030101010101" pitchFamily="49" charset="-122"/>
              <a:ea typeface="黑体" panose="0201060003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83568" y="-113134"/>
            <a:ext cx="7200800" cy="580580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endParaRPr kumimoji="0" lang="en-US" altLang="zh-CN" sz="3200" b="1" i="0" u="none" strike="noStrike" cap="none" normalizeH="0" baseline="0" dirty="0" smtClean="0">
              <a:ln>
                <a:noFill/>
              </a:ln>
              <a:solidFill>
                <a:srgbClr val="FF0000"/>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b="1" i="0" u="none" strike="noStrike" cap="none" normalizeH="0" baseline="0" dirty="0" smtClean="0">
                <a:ln>
                  <a:noFill/>
                </a:ln>
                <a:solidFill>
                  <a:srgbClr val="FF0000"/>
                </a:solidFill>
                <a:effectLst/>
                <a:latin typeface="+mj-ea"/>
                <a:ea typeface="+mj-ea"/>
                <a:cs typeface="Times New Roman" panose="02020603050405020304" pitchFamily="18" charset="0"/>
              </a:rPr>
              <a:t>八、生育医疗费用</a:t>
            </a:r>
            <a:endParaRPr kumimoji="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200000"/>
              </a:lnSpc>
              <a:spcBef>
                <a:spcPct val="0"/>
              </a:spcBef>
              <a:spcAft>
                <a:spcPct val="0"/>
              </a:spcAft>
              <a:buClrTx/>
              <a:buSzTx/>
              <a:buFontTx/>
              <a:buNone/>
            </a:pPr>
            <a:r>
              <a:rPr kumimoji="0" b="1" i="0" u="none" strike="noStrike" cap="none" normalizeH="0" baseline="0" dirty="0" smtClean="0">
                <a:ln>
                  <a:noFill/>
                </a:ln>
                <a:effectLst/>
                <a:latin typeface="+mj-ea"/>
                <a:ea typeface="+mj-ea"/>
                <a:cs typeface="Times New Roman" panose="02020603050405020304" pitchFamily="18" charset="0"/>
              </a:rPr>
              <a:t>       参保人员符合国家计划生育政策的生育住院医疗费用,基金支付实行限额管理,限额内据实结算,超限额部分个人自付,限额标准为:顺产或不满32周早产,一级医疗机构720元、二级 医疗机构1040元、三级医疗机构1840元;剖宫产,一级医疗机构2000元、二级医疗机构2480元、三级医疗机构 3280元;怀孕16周以上或32周以下流产、引产,一级医疗机构560元、二级医疗机构1040元、三级医疗机构1600元;怀孕16周以下流产,一级医疗机构560元、二级医疗机构640元、三级医疗机1200元。多胞胎生育的,每多生一胎,基金支付增加400元。</a:t>
            </a:r>
            <a:endParaRPr kumimoji="0" b="1" i="0" u="none" strike="noStrike" cap="none" normalizeH="0" baseline="0" dirty="0" smtClean="0">
              <a:ln>
                <a:noFill/>
              </a:ln>
              <a:effectLst/>
              <a:latin typeface="+mj-ea"/>
              <a:ea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2175046"/>
            <a:ext cx="8208912" cy="201485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rgbClr val="FF0000"/>
                </a:solidFill>
                <a:effectLst/>
                <a:latin typeface="+mj-ea"/>
                <a:ea typeface="+mj-ea"/>
                <a:cs typeface="Times New Roman" panose="02020603050405020304" pitchFamily="18" charset="0"/>
              </a:rPr>
              <a:t>九、建档立卡贫困人口 </a:t>
            </a:r>
            <a:endParaRPr kumimoji="0" sz="32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脱贫攻坚期内,农村建档立卡贫困人口住院基金支付比例按现行医保扶贫政策执行。</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892664"/>
            <a:ext cx="8208912" cy="4579620"/>
          </a:xfrm>
          <a:prstGeom prst="rect">
            <a:avLst/>
          </a:prstGeom>
          <a:noFill/>
          <a:ln w="9525">
            <a:noFill/>
            <a:miter lim="800000"/>
          </a:ln>
          <a:effectLst/>
        </p:spPr>
        <p:txBody>
          <a:bodyPr vert="horz" wrap="square" lIns="91440" tIns="45720" rIns="91440" bIns="45720" numCol="1" anchor="ctr" anchorCtr="0" compatLnSpc="1">
            <a:spAutoFit/>
          </a:bodyPr>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rgbClr val="FF0000"/>
                </a:solidFill>
                <a:effectLst/>
                <a:latin typeface="+mj-ea"/>
                <a:ea typeface="+mj-ea"/>
                <a:cs typeface="Times New Roman" panose="02020603050405020304" pitchFamily="18" charset="0"/>
              </a:rPr>
              <a:t>十、医保基金不予支付的费用 </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(一)医疗服务项目类。</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1.挂号费。</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2.院外会诊费、病历工本费。</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3.保温箱费、特殊护理费、单独炮制膏、丸、散剂的加工费、</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800" b="1" i="0" u="none" strike="noStrike" cap="none" normalizeH="0" baseline="0" dirty="0" smtClean="0">
                <a:ln>
                  <a:noFill/>
                </a:ln>
                <a:solidFill>
                  <a:schemeClr val="tx1"/>
                </a:solidFill>
                <a:effectLst/>
                <a:latin typeface="+mj-ea"/>
                <a:ea typeface="+mj-ea"/>
                <a:cs typeface="Times New Roman" panose="02020603050405020304" pitchFamily="18" charset="0"/>
              </a:rPr>
              <a:t>检查治疗加急费、点名手术附加费、优质优价费。 </a:t>
            </a:r>
            <a:endParaRPr kumimoji="0" sz="2800" b="1" i="0" u="none" strike="noStrike" cap="none" normalizeH="0" baseline="0" dirty="0" smtClean="0">
              <a:ln>
                <a:noFill/>
              </a:ln>
              <a:solidFill>
                <a:schemeClr val="tx1"/>
              </a:solidFill>
              <a:effectLst/>
              <a:latin typeface="+mj-ea"/>
              <a:ea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71600" y="369215"/>
            <a:ext cx="7560840" cy="580580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kumimoji="0" sz="3200" b="1" i="0" u="none" strike="noStrike" cap="none" normalizeH="0" baseline="0" dirty="0" smtClean="0">
                <a:ln>
                  <a:noFill/>
                </a:ln>
                <a:solidFill>
                  <a:srgbClr val="FF0000"/>
                </a:solidFill>
                <a:effectLst/>
                <a:latin typeface="+mj-ea"/>
                <a:ea typeface="+mj-ea"/>
                <a:cs typeface="Times New Roman" panose="02020603050405020304" pitchFamily="18" charset="0"/>
              </a:rPr>
              <a:t>十、医保基金不予支付的费用 </a:t>
            </a:r>
            <a:endParaRPr kumimoji="0" sz="32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(二)生活服务项目类。</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1.就(转)诊交通费、急救车费。</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2.电话费、卫生费、档案袋费、担架费、押瓶费、食品保温箱费、电炉费、电冰箱费、取暖降温费、损坏公物赔偿费。</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3.陪护费、护工费、洗理费。</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4.膳食费、营养费。</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5.一次性病员服、枕头、凉席、脸盆、热水瓶等费。</a:t>
            </a:r>
            <a:endParaRPr kumimoji="0" sz="2400" b="1" i="0" u="none" strike="noStrike" cap="none" normalizeH="0" baseline="0" dirty="0" smtClean="0">
              <a:ln>
                <a:noFill/>
              </a:ln>
              <a:effectLst/>
              <a:latin typeface="+mj-ea"/>
              <a:ea typeface="+mj-ea"/>
              <a:cs typeface="Times New Roman" panose="02020603050405020304" pitchFamily="18" charset="0"/>
            </a:endParaRPr>
          </a:p>
          <a:p>
            <a:pPr marL="0" marR="0" lvl="0" indent="406400" algn="l" defTabSz="914400" rtl="0" fontAlgn="base">
              <a:lnSpc>
                <a:spcPct val="150000"/>
              </a:lnSpc>
              <a:spcBef>
                <a:spcPct val="0"/>
              </a:spcBef>
              <a:spcAft>
                <a:spcPct val="0"/>
              </a:spcAft>
              <a:buClrTx/>
              <a:buSzTx/>
              <a:buFontTx/>
              <a:buNone/>
            </a:pPr>
            <a:r>
              <a:rPr kumimoji="0" sz="2400" b="1" i="0" u="none" strike="noStrike" cap="none" normalizeH="0" baseline="0" dirty="0" smtClean="0">
                <a:ln>
                  <a:noFill/>
                </a:ln>
                <a:effectLst/>
                <a:latin typeface="+mj-ea"/>
                <a:ea typeface="+mj-ea"/>
                <a:cs typeface="Times New Roman" panose="02020603050405020304" pitchFamily="18" charset="0"/>
              </a:rPr>
              <a:t>6.文娱活动费、以及其他生活服务费用等。</a:t>
            </a:r>
            <a:endParaRPr kumimoji="0" sz="2400" b="1" i="0" u="none" strike="noStrike" cap="none" normalizeH="0" baseline="0" dirty="0" smtClean="0">
              <a:ln>
                <a:noFill/>
              </a:ln>
              <a:effectLst/>
              <a:latin typeface="+mj-ea"/>
              <a:ea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980729"/>
            <a:ext cx="7632848" cy="5862320"/>
          </a:xfrm>
          <a:prstGeom prst="rect">
            <a:avLst/>
          </a:prstGeom>
        </p:spPr>
        <p:txBody>
          <a:bodyPr wrap="square">
            <a:spAutoFit/>
          </a:bodyPr>
          <a:lstStyle/>
          <a:p>
            <a:pPr>
              <a:lnSpc>
                <a:spcPts val="5000"/>
              </a:lnSpc>
            </a:pPr>
            <a:r>
              <a:rPr sz="2400" b="1" dirty="0" smtClean="0">
                <a:ln>
                  <a:noFill/>
                </a:ln>
                <a:solidFill>
                  <a:srgbClr val="FF0000"/>
                </a:solidFill>
                <a:effectLst/>
                <a:latin typeface="+mj-ea"/>
                <a:ea typeface="+mj-ea"/>
                <a:cs typeface="Times New Roman" panose="02020603050405020304" pitchFamily="18" charset="0"/>
                <a:sym typeface="+mn-ea"/>
              </a:rPr>
              <a:t>十、医保基金不予支付的费用</a:t>
            </a:r>
            <a:endParaRPr altLang="zh-CN" sz="2400" b="1" dirty="0" smtClean="0">
              <a:latin typeface="+mj-ea"/>
              <a:ea typeface="+mj-ea"/>
            </a:endParaRPr>
          </a:p>
          <a:p>
            <a:pPr>
              <a:lnSpc>
                <a:spcPts val="5000"/>
              </a:lnSpc>
            </a:pPr>
            <a:r>
              <a:rPr altLang="zh-CN" sz="2400" b="1" dirty="0" smtClean="0">
                <a:latin typeface="+mj-ea"/>
                <a:ea typeface="+mj-ea"/>
              </a:rPr>
              <a:t>(三)非疾病治疗项目类。</a:t>
            </a:r>
            <a:endParaRPr altLang="zh-CN" sz="2400" b="1" dirty="0" smtClean="0">
              <a:latin typeface="+mj-ea"/>
              <a:ea typeface="+mj-ea"/>
            </a:endParaRPr>
          </a:p>
          <a:p>
            <a:pPr>
              <a:lnSpc>
                <a:spcPts val="5000"/>
              </a:lnSpc>
            </a:pPr>
            <a:r>
              <a:rPr altLang="zh-CN" sz="2400" b="1" dirty="0" smtClean="0">
                <a:latin typeface="+mj-ea"/>
                <a:ea typeface="+mj-ea"/>
              </a:rPr>
              <a:t>1.各种美容、健美项目以及非功能性整容、矫形手术检查治疗费用以及使用矫形、健美器具的一切费用,如治疗雀斑、色素沉着、单眼皮改双眼皮、矫治口吃的费用;隆鼻、隆乳、验光配 镜、装配义眼、视力矫正、矫正斜视(8岁以下儿童手术治疗除外)的费用;洁齿、镶牙、色斑牙、除皱、脱毛、变性、脱发、白发、脱痣、穿耳、平疣、保健性治疗等费用。</a:t>
            </a:r>
            <a:endParaRPr altLang="zh-CN" sz="2400" b="1" dirty="0" smtClean="0">
              <a:latin typeface="+mj-ea"/>
              <a:ea typeface="+mj-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467162" y="503022"/>
            <a:ext cx="8208912" cy="265620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sz="3200" b="1" dirty="0" smtClean="0">
                <a:ln>
                  <a:noFill/>
                </a:ln>
                <a:solidFill>
                  <a:srgbClr val="FF0000"/>
                </a:solidFill>
                <a:effectLst/>
                <a:latin typeface="+mj-ea"/>
                <a:ea typeface="+mj-ea"/>
                <a:cs typeface="Times New Roman" panose="02020603050405020304" pitchFamily="18" charset="0"/>
                <a:sym typeface="+mn-ea"/>
              </a:rPr>
              <a:t>十、医保基金不予支付的费用</a:t>
            </a:r>
            <a:endParaRPr sz="3200" b="1" dirty="0" smtClean="0">
              <a:ln>
                <a:noFill/>
              </a:ln>
              <a:solidFill>
                <a:srgbClr val="FF0000"/>
              </a:solidFill>
              <a:effectLst/>
              <a:latin typeface="+mj-ea"/>
              <a:ea typeface="+mj-ea"/>
              <a:cs typeface="Times New Roman" panose="02020603050405020304" pitchFamily="18" charset="0"/>
              <a:sym typeface="+mn-ea"/>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mj-ea"/>
                <a:ea typeface="+mj-ea"/>
                <a:cs typeface="宋体" panose="02010600030101010101" pitchFamily="2" charset="-122"/>
              </a:rPr>
              <a:t>2.各种减肥、增胖、增高等项目的费用。</a:t>
            </a:r>
            <a:endParaRPr kumimoji="0" lang="zh-CN" altLang="en-US" sz="28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mj-ea"/>
                <a:ea typeface="+mj-ea"/>
                <a:cs typeface="宋体" panose="02010600030101010101" pitchFamily="2" charset="-122"/>
              </a:rPr>
              <a:t>3.医疗咨询费、医疗鉴定费、各种健康预测费和生命信息治疗费等。</a:t>
            </a:r>
            <a:endParaRPr kumimoji="0" lang="zh-CN" altLang="en-US" sz="2800" b="1" i="0" u="none" strike="noStrike" cap="none" normalizeH="0" baseline="0" dirty="0" smtClean="0">
              <a:ln>
                <a:noFill/>
              </a:ln>
              <a:solidFill>
                <a:schemeClr val="tx1"/>
              </a:solidFill>
              <a:effectLst/>
              <a:latin typeface="+mj-ea"/>
              <a:ea typeface="+mj-ea"/>
              <a:cs typeface="宋体" panose="02010600030101010101"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366962"/>
            <a:ext cx="9144000" cy="124523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4500"/>
              </a:lnSpc>
              <a:spcBef>
                <a:spcPct val="0"/>
              </a:spcBef>
              <a:spcAft>
                <a:spcPct val="0"/>
              </a:spcAft>
              <a:buClrTx/>
              <a:buSzTx/>
              <a:buFontTx/>
              <a:buNone/>
            </a:pPr>
            <a:r>
              <a:rPr kumimoji="0" lang="zh-CN" altLang="en-US" sz="3200" b="1" i="0" u="none" strike="noStrike" cap="none" normalizeH="0" baseline="0" dirty="0" smtClean="0">
                <a:ln>
                  <a:noFill/>
                </a:ln>
                <a:solidFill>
                  <a:srgbClr val="FF0000"/>
                </a:solidFill>
                <a:effectLst/>
                <a:latin typeface="+mn-ea"/>
                <a:cs typeface="Times New Roman" panose="02020603050405020304" pitchFamily="18" charset="0"/>
              </a:rPr>
              <a:t>　</a:t>
            </a:r>
            <a:endParaRPr kumimoji="0" lang="en-US" altLang="zh-CN" sz="3200" b="1" i="0" u="none" strike="noStrike" cap="none" normalizeH="0" baseline="0" dirty="0" smtClean="0">
              <a:ln>
                <a:noFill/>
              </a:ln>
              <a:solidFill>
                <a:srgbClr val="FF0000"/>
              </a:solidFill>
              <a:effectLst/>
              <a:latin typeface="+mn-ea"/>
              <a:cs typeface="Times New Roman" panose="02020603050405020304" pitchFamily="18" charset="0"/>
            </a:endParaRPr>
          </a:p>
          <a:p>
            <a:pPr marL="0" marR="0" lvl="0" indent="406400" algn="l" defTabSz="914400" rtl="0" eaLnBrk="1" fontAlgn="base" latinLnBrk="0" hangingPunct="1">
              <a:lnSpc>
                <a:spcPts val="4500"/>
              </a:lnSpc>
              <a:spcBef>
                <a:spcPct val="0"/>
              </a:spcBef>
              <a:spcAft>
                <a:spcPct val="0"/>
              </a:spcAft>
              <a:buClrTx/>
              <a:buSzTx/>
              <a:buFontTx/>
              <a:buNone/>
            </a:pPr>
            <a:endParaRPr kumimoji="0" lang="zh-CN" altLang="en-US" sz="3200" b="1" i="0" u="none" strike="noStrike" cap="none" normalizeH="0" baseline="0" dirty="0" smtClean="0">
              <a:ln>
                <a:noFill/>
              </a:ln>
              <a:solidFill>
                <a:schemeClr val="tx1"/>
              </a:solidFill>
              <a:effectLst/>
              <a:latin typeface="+mn-ea"/>
              <a:cs typeface="宋体" panose="02010600030101010101" pitchFamily="2" charset="-122"/>
            </a:endParaRPr>
          </a:p>
        </p:txBody>
      </p:sp>
      <p:sp>
        <p:nvSpPr>
          <p:cNvPr id="31745" name="Rectangle 1"/>
          <p:cNvSpPr>
            <a:spLocks noChangeArrowheads="1"/>
          </p:cNvSpPr>
          <p:nvPr/>
        </p:nvSpPr>
        <p:spPr bwMode="auto">
          <a:xfrm>
            <a:off x="547172" y="84240"/>
            <a:ext cx="8208912" cy="6503670"/>
          </a:xfrm>
          <a:prstGeom prst="rect">
            <a:avLst/>
          </a:prstGeom>
          <a:noFill/>
          <a:ln w="9525">
            <a:noFill/>
            <a:miter lim="800000"/>
          </a:ln>
          <a:effectLst/>
        </p:spPr>
        <p:txBody>
          <a:bodyPr vert="horz" wrap="square" lIns="91440" tIns="45720" rIns="91440" bIns="45720" numCol="1" anchor="ctr" anchorCtr="0" compatLnSpc="1">
            <a:spAutoFit/>
          </a:bodyPr>
          <a:p>
            <a:pPr marL="0" marR="0" lvl="0" indent="406400" algn="l" defTabSz="914400" rtl="0" eaLnBrk="1" fontAlgn="base" latinLnBrk="0" hangingPunct="1">
              <a:lnSpc>
                <a:spcPts val="5000"/>
              </a:lnSpc>
              <a:spcBef>
                <a:spcPct val="0"/>
              </a:spcBef>
              <a:spcAft>
                <a:spcPct val="0"/>
              </a:spcAft>
              <a:buClrTx/>
              <a:buSzTx/>
              <a:buFontTx/>
              <a:buNone/>
            </a:pPr>
            <a:r>
              <a:rPr sz="3200" b="1" dirty="0" smtClean="0">
                <a:ln>
                  <a:noFill/>
                </a:ln>
                <a:solidFill>
                  <a:srgbClr val="FF0000"/>
                </a:solidFill>
                <a:effectLst/>
                <a:latin typeface="+mj-ea"/>
                <a:ea typeface="+mj-ea"/>
                <a:cs typeface="Times New Roman" panose="02020603050405020304" pitchFamily="18" charset="0"/>
                <a:sym typeface="+mn-ea"/>
              </a:rPr>
              <a:t>十、医保基金不予支付的费用</a:t>
            </a:r>
            <a:endParaRPr sz="3200" b="1" dirty="0" smtClean="0">
              <a:ln>
                <a:noFill/>
              </a:ln>
              <a:solidFill>
                <a:srgbClr val="FF0000"/>
              </a:solidFill>
              <a:effectLst/>
              <a:latin typeface="+mj-ea"/>
              <a:ea typeface="+mj-ea"/>
              <a:cs typeface="Times New Roman" panose="02020603050405020304" pitchFamily="18" charset="0"/>
              <a:sym typeface="+mn-ea"/>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(四)诊疗设备及医用材料。</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1.眼镜、义齿、义眼、义肢等康复性器具费用。</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2.各种自用的保健、按摩、检查和治疗器械,如按摩器、助 </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听器、各种家用检测和治疗仪器、听诊器、血压计、叩诊锤、各</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种磁疗用品费、各种牵引带、拐杖、腰围、肾托、胃托、护膝带、</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疝气带、人造肛门带、畸形鞋垫、药枕、药垫、冷热敷袋等费用。</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3.应用正电子发射断层扫描装置(PET)、电子束 CT、眼科</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准分子激光治疗仪、人体信息诊断仪器、胶囊镜等大型医疗设备</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0" fontAlgn="base" latinLnBrk="0" hangingPunct="0">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的检查、治疗项目。</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3856791"/>
            <a:ext cx="9144000" cy="1035050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endParaRPr kumimoji="0" lang="en-US" altLang="zh-CN" sz="3200" b="1"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en-US" altLang="zh-CN" sz="16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en-US" altLang="zh-CN" sz="16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en-US" altLang="zh-CN" sz="16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zh-CN" altLang="en-US" sz="16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lang="zh-CN" altLang="en-US" sz="1600" b="1" dirty="0" smtClean="0">
                <a:latin typeface="+mn-ea"/>
                <a:cs typeface="Times New Roman" panose="02020603050405020304" pitchFamily="18" charset="0"/>
              </a:rPr>
              <a:t>4.一次性医用材料:导尿管、双腔导尿管、器囊导尿管、大小便器、尿布(尿垫)、尿袋、粪袋、中单、枕套、腹带、腰带、口罩、帽子、引流筒、抗反流引流袋、营养胃管(鼻饲胃管)三升袋、负压引流袋、灌肠器、蒸汽吸入器、氧气管、病员衣裤(烧伤男女式无袖松紧衣裤,长护臂套、连肢手套、短上下肢套)、枸橼酸钠采血管、血疗袋、人工肛门袋、充气床垫、三通管、三通延长管、吸痰管、三腔导尿管、尿套、手术包(一次性)、床热、医用蛋白胶、溃疡贴、透明贴、麻醉面罩、吸附器、滤过器、留置针、肝素帽、生活用品、一般专项护理;尸体料理、前列腺按摩;各种治疗泵;起博器检测、镇痛治疗、静脉留置针、化疗的配药处方费等。</a:t>
            </a:r>
            <a:endParaRPr lang="zh-CN" altLang="en-US" sz="16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zh-CN" altLang="en-US" sz="3200" b="1" dirty="0" smtClean="0">
              <a:latin typeface="+mn-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endParaRPr lang="zh-CN" altLang="en-US" sz="3200" b="1" dirty="0" smtClean="0">
              <a:latin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b="1" dirty="0" smtClean="0"/>
              <a:t>   </a:t>
            </a:r>
            <a:r>
              <a:rPr b="1" dirty="0" smtClean="0"/>
              <a:t>各县(区)医疗保障局、财政局,各医保经办</a:t>
            </a:r>
            <a:r>
              <a:rPr lang="zh-CN" b="1" dirty="0" smtClean="0"/>
              <a:t>机</a:t>
            </a:r>
            <a:r>
              <a:rPr b="1" dirty="0" smtClean="0"/>
              <a:t>构:</a:t>
            </a:r>
            <a:endParaRPr b="1" dirty="0" smtClean="0"/>
          </a:p>
          <a:p>
            <a:pPr>
              <a:buNone/>
            </a:pPr>
            <a:r>
              <a:rPr lang="zh-CN" altLang="en-US" b="1" dirty="0" smtClean="0"/>
              <a:t>　　 </a:t>
            </a:r>
            <a:r>
              <a:rPr lang="zh-CN" b="1" dirty="0"/>
              <a:t>根据《宝鸡市城乡居民基本医疗保险实施办法》(宝政发[2019]23号),现就城乡居民基本医疗保险住院报销有关问题通知如下：</a:t>
            </a:r>
            <a:r>
              <a:rPr lang="zh-CN" altLang="en-US" b="1" dirty="0"/>
              <a:t>　</a:t>
            </a:r>
            <a:r>
              <a:rPr lang="zh-CN" altLang="en-US" b="1" dirty="0" smtClean="0"/>
              <a:t>　　　　</a:t>
            </a:r>
            <a:endParaRPr lang="zh-CN" alt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15950" y="594995"/>
            <a:ext cx="7592060" cy="4215765"/>
          </a:xfrm>
          <a:prstGeom prst="rect">
            <a:avLst/>
          </a:prstGeom>
          <a:noFill/>
        </p:spPr>
        <p:txBody>
          <a:bodyPr wrap="square" rtlCol="0" anchor="t">
            <a:spAutoFit/>
          </a:bodyPr>
          <a:p>
            <a:r>
              <a:rPr sz="2800" b="1" dirty="0" smtClean="0">
                <a:ln>
                  <a:noFill/>
                </a:ln>
                <a:solidFill>
                  <a:srgbClr val="FF0000"/>
                </a:solidFill>
                <a:effectLst/>
                <a:latin typeface="+mj-ea"/>
                <a:ea typeface="+mj-ea"/>
                <a:cs typeface="Times New Roman" panose="02020603050405020304" pitchFamily="18" charset="0"/>
                <a:sym typeface="+mn-ea"/>
              </a:rPr>
              <a:t>十、医保基金不予支付的费用</a:t>
            </a:r>
            <a:endParaRPr sz="2800" b="1" dirty="0" smtClean="0">
              <a:ln>
                <a:noFill/>
              </a:ln>
              <a:solidFill>
                <a:srgbClr val="FF0000"/>
              </a:solidFill>
              <a:effectLst/>
              <a:latin typeface="+mj-ea"/>
              <a:ea typeface="+mj-ea"/>
              <a:cs typeface="Times New Roman" panose="02020603050405020304" pitchFamily="18" charset="0"/>
              <a:sym typeface="+mn-ea"/>
            </a:endParaRPr>
          </a:p>
          <a:p>
            <a:r>
              <a:rPr lang="zh-CN" altLang="en-US" sz="2400" b="1" dirty="0" smtClean="0">
                <a:ln>
                  <a:noFill/>
                </a:ln>
                <a:solidFill>
                  <a:schemeClr val="tx1"/>
                </a:solidFill>
                <a:effectLst/>
                <a:latin typeface="+mj-ea"/>
                <a:ea typeface="+mj-ea"/>
                <a:cs typeface="Times New Roman" panose="02020603050405020304" pitchFamily="18" charset="0"/>
                <a:sym typeface="+mn-ea"/>
              </a:rPr>
              <a:t>(五)治疗项目。</a:t>
            </a:r>
            <a:endParaRPr lang="zh-CN" altLang="en-US" sz="2400" b="1" dirty="0" smtClean="0">
              <a:ln>
                <a:noFill/>
              </a:ln>
              <a:solidFill>
                <a:schemeClr val="tx1"/>
              </a:solidFill>
              <a:effectLst/>
              <a:latin typeface="+mj-ea"/>
              <a:ea typeface="+mj-ea"/>
              <a:cs typeface="Times New Roman" panose="02020603050405020304" pitchFamily="18" charset="0"/>
              <a:sym typeface="+mn-ea"/>
            </a:endParaRPr>
          </a:p>
          <a:p>
            <a:r>
              <a:rPr lang="zh-CN" altLang="en-US" sz="2400" b="1" dirty="0" smtClean="0">
                <a:ln>
                  <a:noFill/>
                </a:ln>
                <a:solidFill>
                  <a:schemeClr val="tx1"/>
                </a:solidFill>
                <a:effectLst/>
                <a:latin typeface="+mj-ea"/>
                <a:ea typeface="+mj-ea"/>
                <a:cs typeface="Times New Roman" panose="02020603050405020304" pitchFamily="18" charset="0"/>
                <a:sym typeface="+mn-ea"/>
              </a:rPr>
              <a:t>1.各类器官、组织移植的器官源和组织源费用,以及开展摘取器官、组织移植的器官源和组织源手术等产生的相关医疗费用。</a:t>
            </a:r>
            <a:endParaRPr lang="zh-CN" altLang="en-US" sz="2400" b="1" dirty="0" smtClean="0">
              <a:ln>
                <a:noFill/>
              </a:ln>
              <a:solidFill>
                <a:schemeClr val="tx1"/>
              </a:solidFill>
              <a:effectLst/>
              <a:latin typeface="+mj-ea"/>
              <a:ea typeface="+mj-ea"/>
              <a:cs typeface="Times New Roman" panose="02020603050405020304" pitchFamily="18" charset="0"/>
              <a:sym typeface="+mn-ea"/>
            </a:endParaRPr>
          </a:p>
          <a:p>
            <a:r>
              <a:rPr lang="zh-CN" altLang="en-US" sz="2400" b="1" dirty="0" smtClean="0">
                <a:ln>
                  <a:noFill/>
                </a:ln>
                <a:solidFill>
                  <a:schemeClr val="tx1"/>
                </a:solidFill>
                <a:effectLst/>
                <a:latin typeface="+mj-ea"/>
                <a:ea typeface="+mj-ea"/>
                <a:cs typeface="Times New Roman" panose="02020603050405020304" pitchFamily="18" charset="0"/>
                <a:sym typeface="+mn-ea"/>
              </a:rPr>
              <a:t>2.选择性手术,如近视眼矫形术及无手术指证剖宫产等所发生的有关医药费用。</a:t>
            </a:r>
            <a:endParaRPr lang="zh-CN" altLang="en-US" sz="2400" b="1" dirty="0" smtClean="0">
              <a:ln>
                <a:noFill/>
              </a:ln>
              <a:solidFill>
                <a:schemeClr val="tx1"/>
              </a:solidFill>
              <a:effectLst/>
              <a:latin typeface="+mj-ea"/>
              <a:ea typeface="+mj-ea"/>
              <a:cs typeface="Times New Roman" panose="02020603050405020304" pitchFamily="18" charset="0"/>
              <a:sym typeface="+mn-ea"/>
            </a:endParaRPr>
          </a:p>
          <a:p>
            <a:r>
              <a:rPr lang="zh-CN" altLang="en-US" sz="2400" b="1" dirty="0" smtClean="0">
                <a:ln>
                  <a:noFill/>
                </a:ln>
                <a:solidFill>
                  <a:schemeClr val="tx1"/>
                </a:solidFill>
                <a:effectLst/>
                <a:latin typeface="+mj-ea"/>
                <a:ea typeface="+mj-ea"/>
                <a:cs typeface="Times New Roman" panose="02020603050405020304" pitchFamily="18" charset="0"/>
                <a:sym typeface="+mn-ea"/>
              </a:rPr>
              <a:t>3.气功疗法、音乐疗法、保健性的营养疗法、水、磁、电、热、光疗等辅助性治疗费用。</a:t>
            </a:r>
            <a:endParaRPr lang="zh-CN" altLang="en-US" sz="2400" b="1" dirty="0" smtClean="0">
              <a:ln>
                <a:noFill/>
              </a:ln>
              <a:solidFill>
                <a:schemeClr val="tx1"/>
              </a:solidFill>
              <a:effectLst/>
              <a:latin typeface="+mj-ea"/>
              <a:ea typeface="+mj-ea"/>
              <a:cs typeface="Times New Roman" panose="02020603050405020304" pitchFamily="18" charset="0"/>
              <a:sym typeface="+mn-ea"/>
            </a:endParaRPr>
          </a:p>
          <a:p>
            <a:r>
              <a:rPr lang="zh-CN" altLang="en-US" sz="2400" b="1" dirty="0" smtClean="0">
                <a:ln>
                  <a:noFill/>
                </a:ln>
                <a:solidFill>
                  <a:schemeClr val="tx1"/>
                </a:solidFill>
                <a:effectLst/>
                <a:latin typeface="+mj-ea"/>
                <a:ea typeface="+mj-ea"/>
                <a:cs typeface="Times New Roman" panose="02020603050405020304" pitchFamily="18" charset="0"/>
                <a:sym typeface="+mn-ea"/>
              </a:rPr>
              <a:t>4.肿瘤检测、肿瘤高频热疗(体表治疗、体腔治疗)、睡眠呼吸暂停监测(进口、国产)。</a:t>
            </a:r>
            <a:endParaRPr lang="zh-CN" altLang="en-US" sz="2400" b="1" dirty="0" smtClean="0">
              <a:ln>
                <a:noFill/>
              </a:ln>
              <a:solidFill>
                <a:schemeClr val="tx1"/>
              </a:solidFill>
              <a:effectLst/>
              <a:latin typeface="+mj-ea"/>
              <a:ea typeface="+mj-ea"/>
              <a:cs typeface="Times New Roman" panose="02020603050405020304" pitchFamily="18" charset="0"/>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sz="3600" b="1" dirty="0" smtClean="0">
                <a:ln>
                  <a:noFill/>
                </a:ln>
                <a:solidFill>
                  <a:srgbClr val="FF0000"/>
                </a:solidFill>
                <a:effectLst/>
                <a:latin typeface="+mj-ea"/>
                <a:cs typeface="Times New Roman" panose="02020603050405020304" pitchFamily="18" charset="0"/>
                <a:sym typeface="+mn-ea"/>
              </a:rPr>
              <a:t>十、医保基金不予支付的费用</a:t>
            </a:r>
            <a:endPar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endParaRPr>
          </a:p>
        </p:txBody>
      </p:sp>
      <p:sp>
        <p:nvSpPr>
          <p:cNvPr id="3" name="内容占位符 2"/>
          <p:cNvSpPr>
            <a:spLocks noGrp="1"/>
          </p:cNvSpPr>
          <p:nvPr>
            <p:ph idx="1"/>
          </p:nvPr>
        </p:nvSpPr>
        <p:spPr/>
        <p:txBody>
          <a:bodyPr>
            <a:normAutofit fontScale="70000"/>
          </a:bodyPr>
          <a:lstStyle/>
          <a:p>
            <a:pPr>
              <a:buNone/>
            </a:pPr>
            <a:r>
              <a:rPr lang="zh-CN" altLang="zh-CN" b="1" dirty="0" smtClean="0">
                <a:latin typeface="+mj-ea"/>
                <a:ea typeface="+mj-ea"/>
              </a:rPr>
              <a:t>(六)其他。</a:t>
            </a:r>
            <a:endParaRPr lang="zh-CN" altLang="zh-CN" b="1" dirty="0" smtClean="0">
              <a:latin typeface="+mj-ea"/>
              <a:ea typeface="+mj-ea"/>
            </a:endParaRPr>
          </a:p>
          <a:p>
            <a:pPr>
              <a:buNone/>
            </a:pPr>
            <a:r>
              <a:rPr lang="zh-CN" altLang="zh-CN" b="1" dirty="0" smtClean="0">
                <a:latin typeface="+mj-ea"/>
                <a:ea typeface="+mj-ea"/>
              </a:rPr>
              <a:t>1.门诊病床、留观病床位费(日间手术除外),干部保健病床、特需病床等床位费超过基本医疗限定支付定额部分。</a:t>
            </a:r>
            <a:endParaRPr lang="zh-CN" altLang="zh-CN" b="1" dirty="0" smtClean="0">
              <a:latin typeface="+mj-ea"/>
              <a:ea typeface="+mj-ea"/>
            </a:endParaRPr>
          </a:p>
          <a:p>
            <a:pPr>
              <a:buNone/>
            </a:pPr>
            <a:r>
              <a:rPr lang="zh-CN" altLang="zh-CN" b="1" dirty="0" smtClean="0">
                <a:latin typeface="+mj-ea"/>
                <a:ea typeface="+mj-ea"/>
              </a:rPr>
              <a:t>2.定点医疗机构单独收取的“其他费用”,在治疗期间与患者病情无关的药品、检查、治疗等费用。</a:t>
            </a:r>
            <a:endParaRPr lang="zh-CN" altLang="zh-CN" b="1" dirty="0" smtClean="0">
              <a:latin typeface="+mj-ea"/>
              <a:ea typeface="+mj-ea"/>
            </a:endParaRPr>
          </a:p>
          <a:p>
            <a:pPr>
              <a:buNone/>
            </a:pPr>
            <a:r>
              <a:rPr lang="zh-CN" altLang="zh-CN" b="1" dirty="0" smtClean="0">
                <a:solidFill>
                  <a:srgbClr val="FF0000"/>
                </a:solidFill>
                <a:latin typeface="+mj-ea"/>
                <a:ea typeface="+mj-ea"/>
              </a:rPr>
              <a:t>3.不能提供医疗和用药清单的医药费用,不能提供原始收费凭证的医药费用。</a:t>
            </a:r>
            <a:endParaRPr lang="zh-CN" altLang="zh-CN" b="1" dirty="0" smtClean="0">
              <a:solidFill>
                <a:srgbClr val="FF0000"/>
              </a:solidFill>
              <a:latin typeface="+mj-ea"/>
              <a:ea typeface="+mj-ea"/>
            </a:endParaRPr>
          </a:p>
          <a:p>
            <a:pPr>
              <a:buNone/>
            </a:pPr>
            <a:r>
              <a:rPr lang="zh-CN" altLang="zh-CN" b="1" dirty="0" smtClean="0">
                <a:solidFill>
                  <a:srgbClr val="FF0000"/>
                </a:solidFill>
                <a:latin typeface="+mj-ea"/>
                <a:ea typeface="+mj-ea"/>
              </a:rPr>
              <a:t>4.由于打架、斗殴、闹事、自杀、酗酒、吸毒、故意自伤自 残、非人力驱动车辆(畜力车除外)以及各类违反交通法规驾驶造成交通意外所发生的医疗费用,以及医疗事故、违法行为等所产生的费用。</a:t>
            </a:r>
            <a:endParaRPr lang="zh-CN" altLang="zh-CN" b="1" dirty="0" smtClean="0">
              <a:latin typeface="+mj-ea"/>
              <a:ea typeface="+mj-ea"/>
            </a:endParaRPr>
          </a:p>
          <a:p>
            <a:pPr>
              <a:buNone/>
            </a:pPr>
            <a:r>
              <a:rPr lang="zh-CN" altLang="zh-CN" b="1" dirty="0" smtClean="0">
                <a:latin typeface="+mj-ea"/>
                <a:ea typeface="+mj-ea"/>
              </a:rPr>
              <a:t>5.各类性病(艾滋病、未成年人染病除外)。</a:t>
            </a:r>
            <a:endParaRPr lang="zh-CN" altLang="zh-CN" b="1" dirty="0" smtClean="0">
              <a:latin typeface="+mj-ea"/>
              <a:ea typeface="+mj-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539552" y="2847367"/>
            <a:ext cx="8280920" cy="73215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kumimoji="0" lang="zh-CN" altLang="en-US" sz="3200" b="1" i="0" u="none" strike="noStrike" cap="none" normalizeH="0" baseline="0" dirty="0" smtClean="0">
                <a:ln>
                  <a:noFill/>
                </a:ln>
                <a:solidFill>
                  <a:srgbClr val="FF0000"/>
                </a:solidFill>
                <a:effectLst/>
                <a:latin typeface="+mn-ea"/>
                <a:cs typeface="Times New Roman" panose="02020603050405020304" pitchFamily="18" charset="0"/>
              </a:rPr>
              <a:t>　</a:t>
            </a:r>
            <a:endParaRPr kumimoji="0" lang="zh-CN" altLang="en-US" sz="3200" b="1" i="0" u="none" strike="noStrike" cap="none" normalizeH="0" baseline="0" dirty="0" smtClean="0">
              <a:ln>
                <a:noFill/>
              </a:ln>
              <a:solidFill>
                <a:schemeClr val="tx1"/>
              </a:solidFill>
              <a:effectLst/>
              <a:latin typeface="+mn-ea"/>
              <a:cs typeface="宋体" panose="02010600030101010101" pitchFamily="2" charset="-122"/>
            </a:endParaRPr>
          </a:p>
        </p:txBody>
      </p:sp>
      <p:sp>
        <p:nvSpPr>
          <p:cNvPr id="3" name="内容占位符 2"/>
          <p:cNvSpPr>
            <a:spLocks noGrp="1"/>
          </p:cNvSpPr>
          <p:nvPr/>
        </p:nvSpPr>
        <p:spPr>
          <a:xfrm>
            <a:off x="457200" y="1600200"/>
            <a:ext cx="8229600" cy="4525963"/>
          </a:xfrm>
          <a:prstGeom prst="rect">
            <a:avLst/>
          </a:prstGeom>
        </p:spPr>
        <p:txBody>
          <a:bodyPr vert="horz" lIns="91440" tIns="45720" rIns="91440" bIns="45720" rtlCol="0">
            <a:normAutofit fontScale="7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zh-CN" altLang="zh-CN" b="1" dirty="0" smtClean="0">
                <a:latin typeface="+mj-ea"/>
                <a:ea typeface="+mj-ea"/>
                <a:sym typeface="+mn-ea"/>
              </a:rPr>
              <a:t>(六)其他。</a:t>
            </a:r>
            <a:endParaRPr lang="zh-CN" altLang="zh-CN" b="1" dirty="0" smtClean="0">
              <a:latin typeface="+mj-ea"/>
              <a:ea typeface="+mj-ea"/>
            </a:endParaRPr>
          </a:p>
          <a:p>
            <a:pPr>
              <a:buNone/>
            </a:pPr>
            <a:r>
              <a:rPr lang="zh-CN" altLang="zh-CN" b="1" dirty="0" smtClean="0">
                <a:latin typeface="+mj-ea"/>
                <a:ea typeface="+mj-ea"/>
              </a:rPr>
              <a:t>6.各种不孕不育症、性功能障碍、试管婴儿及胚胎植入术后 </a:t>
            </a:r>
            <a:endParaRPr lang="zh-CN" altLang="zh-CN" b="1" dirty="0" smtClean="0">
              <a:latin typeface="+mj-ea"/>
              <a:ea typeface="+mj-ea"/>
            </a:endParaRPr>
          </a:p>
          <a:p>
            <a:pPr>
              <a:buNone/>
            </a:pPr>
            <a:r>
              <a:rPr lang="zh-CN" altLang="zh-CN" b="1" dirty="0" smtClean="0">
                <a:latin typeface="+mj-ea"/>
                <a:ea typeface="+mj-ea"/>
              </a:rPr>
              <a:t>三个月内产生并发症的医疗费用。</a:t>
            </a:r>
            <a:endParaRPr lang="zh-CN" altLang="zh-CN" b="1" dirty="0" smtClean="0">
              <a:latin typeface="+mj-ea"/>
              <a:ea typeface="+mj-ea"/>
            </a:endParaRPr>
          </a:p>
          <a:p>
            <a:pPr>
              <a:buNone/>
            </a:pPr>
            <a:r>
              <a:rPr lang="zh-CN" altLang="zh-CN" b="1" dirty="0" smtClean="0">
                <a:latin typeface="+mj-ea"/>
                <a:ea typeface="+mj-ea"/>
              </a:rPr>
              <a:t>7.各种科研性、临床验证性的诊疗项目费用,各种司法鉴定、</a:t>
            </a:r>
            <a:endParaRPr lang="zh-CN" altLang="zh-CN" b="1" dirty="0" smtClean="0">
              <a:latin typeface="+mj-ea"/>
              <a:ea typeface="+mj-ea"/>
            </a:endParaRPr>
          </a:p>
          <a:p>
            <a:pPr>
              <a:buNone/>
            </a:pPr>
            <a:r>
              <a:rPr lang="zh-CN" altLang="zh-CN" b="1" dirty="0" smtClean="0">
                <a:latin typeface="+mj-ea"/>
                <a:ea typeface="+mj-ea"/>
              </a:rPr>
              <a:t>伤残鉴定、劳动鉴定的相关费用。</a:t>
            </a:r>
            <a:endParaRPr lang="zh-CN" altLang="zh-CN" b="1" dirty="0" smtClean="0">
              <a:latin typeface="+mj-ea"/>
              <a:ea typeface="+mj-ea"/>
            </a:endParaRPr>
          </a:p>
          <a:p>
            <a:pPr>
              <a:buNone/>
            </a:pPr>
            <a:r>
              <a:rPr lang="zh-CN" altLang="zh-CN" b="1" dirty="0" smtClean="0">
                <a:latin typeface="+mj-ea"/>
                <a:ea typeface="+mj-ea"/>
              </a:rPr>
              <a:t>8.出国和赴港、澳、台地区所发生的医药费用。</a:t>
            </a:r>
            <a:endParaRPr lang="zh-CN" altLang="zh-CN" b="1" dirty="0" smtClean="0">
              <a:latin typeface="+mj-ea"/>
              <a:ea typeface="+mj-ea"/>
            </a:endParaRPr>
          </a:p>
          <a:p>
            <a:pPr>
              <a:buNone/>
            </a:pPr>
            <a:r>
              <a:rPr lang="zh-CN" altLang="zh-CN" b="1" dirty="0" smtClean="0">
                <a:latin typeface="+mj-ea"/>
                <a:ea typeface="+mj-ea"/>
              </a:rPr>
              <a:t>9.报销手续不全或不符合财务制度规定的医药费用。</a:t>
            </a:r>
            <a:endParaRPr lang="zh-CN" altLang="zh-CN" b="1" dirty="0" smtClean="0">
              <a:latin typeface="+mj-ea"/>
              <a:ea typeface="+mj-ea"/>
            </a:endParaRPr>
          </a:p>
          <a:p>
            <a:pPr>
              <a:buNone/>
            </a:pPr>
            <a:r>
              <a:rPr lang="zh-CN" altLang="zh-CN" b="1" dirty="0" smtClean="0">
                <a:latin typeface="+mj-ea"/>
                <a:ea typeface="+mj-ea"/>
              </a:rPr>
              <a:t>10.国家规定的基本医疗保险基金不予支付的其他费用。</a:t>
            </a:r>
            <a:endParaRPr lang="zh-CN" altLang="zh-CN" b="1" dirty="0" smtClean="0">
              <a:latin typeface="+mj-ea"/>
              <a:ea typeface="+mj-ea"/>
            </a:endParaRPr>
          </a:p>
          <a:p>
            <a:pPr>
              <a:buNone/>
            </a:pPr>
            <a:endParaRPr lang="zh-CN" altLang="zh-CN" b="1" dirty="0" smtClean="0">
              <a:latin typeface="+mj-ea"/>
              <a:ea typeface="+mj-ea"/>
            </a:endParaRPr>
          </a:p>
        </p:txBody>
      </p:sp>
      <p:sp>
        <p:nvSpPr>
          <p:cNvPr id="2" name="内容占位符 2"/>
          <p:cNvSpPr>
            <a:spLocks noGrp="1"/>
          </p:cNvSpPr>
          <p:nvPr/>
        </p:nvSpPr>
        <p:spPr>
          <a:xfrm>
            <a:off x="584200" y="1727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endParaRPr lang="zh-CN" altLang="zh-CN" b="1" dirty="0" smtClean="0">
              <a:latin typeface="+mj-ea"/>
              <a:ea typeface="+mj-ea"/>
            </a:endParaRPr>
          </a:p>
        </p:txBody>
      </p:sp>
      <p:sp>
        <p:nvSpPr>
          <p:cNvPr id="4" name="标题 1"/>
          <p:cNvSpPr>
            <a:spLocks noGrp="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sz="3600" b="1" dirty="0" smtClean="0">
                <a:ln>
                  <a:noFill/>
                </a:ln>
                <a:solidFill>
                  <a:srgbClr val="FF0000"/>
                </a:solidFill>
                <a:effectLst/>
                <a:latin typeface="+mj-ea"/>
                <a:cs typeface="Times New Roman" panose="02020603050405020304" pitchFamily="18" charset="0"/>
                <a:sym typeface="+mn-ea"/>
              </a:rPr>
              <a:t>十、医保基金不予支付的费用</a:t>
            </a:r>
            <a:endPar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dirty="0" smtClean="0"/>
            </a:br>
            <a:br>
              <a:rPr lang="zh-CN" altLang="zh-CN" dirty="0" smtClean="0"/>
            </a:br>
            <a:endParaRPr lang="zh-CN" altLang="en-US" dirty="0"/>
          </a:p>
        </p:txBody>
      </p:sp>
      <p:sp>
        <p:nvSpPr>
          <p:cNvPr id="3" name="内容占位符 2"/>
          <p:cNvSpPr>
            <a:spLocks noGrp="1"/>
          </p:cNvSpPr>
          <p:nvPr>
            <p:ph idx="1"/>
          </p:nvPr>
        </p:nvSpPr>
        <p:spPr/>
        <p:txBody>
          <a:bodyPr>
            <a:normAutofit lnSpcReduction="10000"/>
          </a:bodyPr>
          <a:lstStyle/>
          <a:p>
            <a:pPr>
              <a:lnSpc>
                <a:spcPts val="5000"/>
              </a:lnSpc>
              <a:buNone/>
            </a:pPr>
            <a:r>
              <a:rPr lang="zh-CN" altLang="en-US" b="1" dirty="0" smtClean="0">
                <a:solidFill>
                  <a:srgbClr val="FF0000"/>
                </a:solidFill>
                <a:latin typeface="+mj-ea"/>
                <a:ea typeface="+mj-ea"/>
              </a:rPr>
              <a:t>　　</a:t>
            </a:r>
            <a:endParaRPr lang="zh-CN" altLang="zh-CN" b="1" dirty="0" smtClean="0">
              <a:latin typeface="+mj-ea"/>
              <a:ea typeface="+mj-ea"/>
            </a:endParaRPr>
          </a:p>
          <a:p>
            <a:r>
              <a:rPr lang="zh-CN" altLang="en-US" b="1" dirty="0"/>
              <a:t>十二、本通知从2020年1月1日起执行,以入院时间为准。原城镇居民基本医疗保险、新型农村合作医疗住院报销相关规定与本通知不一致的,以本通知为准。</a:t>
            </a:r>
            <a:endParaRPr lang="zh-CN" altLang="en-US" b="1" dirty="0"/>
          </a:p>
          <a:p>
            <a:endParaRPr lang="zh-CN" altLang="en-US" b="1" dirty="0"/>
          </a:p>
          <a:p>
            <a:pPr>
              <a:buNone/>
            </a:pPr>
            <a:r>
              <a:rPr lang="zh-CN" altLang="en-US" b="1" dirty="0" smtClean="0">
                <a:solidFill>
                  <a:schemeClr val="tx2"/>
                </a:solidFill>
                <a:sym typeface="+mn-ea"/>
              </a:rPr>
              <a:t>                                         </a:t>
            </a:r>
            <a:endParaRPr lang="zh-CN" alt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副标题 2"/>
          <p:cNvSpPr>
            <a:spLocks noGrp="1"/>
          </p:cNvSpPr>
          <p:nvPr>
            <p:ph type="subTitle" idx="1"/>
          </p:nvPr>
        </p:nvSpPr>
        <p:spPr>
          <a:xfrm>
            <a:off x="786765" y="1448435"/>
            <a:ext cx="7451725" cy="4935220"/>
          </a:xfrm>
        </p:spPr>
        <p:txBody>
          <a:bodyPr>
            <a:normAutofit fontScale="90000" lnSpcReduction="10000"/>
          </a:bodyPr>
          <a:p>
            <a:r>
              <a:rPr lang="en-US" altLang="zh-CN" b="1">
                <a:solidFill>
                  <a:schemeClr val="tx1"/>
                </a:solidFill>
              </a:rPr>
              <a:t> </a:t>
            </a:r>
            <a:r>
              <a:rPr lang="zh-CN" altLang="en-US" b="1">
                <a:solidFill>
                  <a:schemeClr val="tx1"/>
                </a:solidFill>
              </a:rPr>
              <a:t>一、入院当天必须在医保系统进行入院登记： 年底市医保中心对全市所有医院入院及时登记率进行排名，最后十名在大会上要点名。出院当天必须进行医保结算，特别是急诊、转院人员，如果当天不结算下一个医院就无法进行医保入院登记，如果第二天结算，住院天数重叠，下一个医院就更报销不了，报销不了是谁的责任谁负担，这类情况已经发生过多起。这段时间因为信息问题导致的不正常市上不会考核这项指标，但是在以后需要注意。</a:t>
            </a:r>
            <a:endParaRPr lang="zh-CN" altLang="en-US" b="1">
              <a:solidFill>
                <a:schemeClr val="tx1"/>
              </a:solidFill>
            </a:endParaRPr>
          </a:p>
        </p:txBody>
      </p:sp>
      <p:sp>
        <p:nvSpPr>
          <p:cNvPr id="5" name="标题 1"/>
          <p:cNvSpPr>
            <a:spLocks noGrp="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rPr>
              <a:t>特别注意：</a:t>
            </a:r>
            <a:endPar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占位符 2"/>
          <p:cNvSpPr>
            <a:spLocks noGrp="1"/>
          </p:cNvSpPr>
          <p:nvPr>
            <p:ph type="body" idx="1"/>
          </p:nvPr>
        </p:nvSpPr>
        <p:spPr>
          <a:xfrm>
            <a:off x="457200" y="1417955"/>
            <a:ext cx="7772400" cy="3004185"/>
          </a:xfrm>
        </p:spPr>
        <p:txBody>
          <a:bodyPr>
            <a:noAutofit/>
          </a:bodyPr>
          <a:p>
            <a:r>
              <a:rPr lang="zh-CN" altLang="en-US" sz="2800" b="1">
                <a:solidFill>
                  <a:schemeClr val="tx1"/>
                </a:solidFill>
              </a:rPr>
              <a:t>二、自费项目要进行告知签字，包括全自费药品和乙类药品、自费材料等；</a:t>
            </a:r>
            <a:endParaRPr lang="zh-CN" altLang="en-US" sz="2800" b="1">
              <a:solidFill>
                <a:schemeClr val="tx1"/>
              </a:solidFill>
            </a:endParaRPr>
          </a:p>
          <a:p>
            <a:r>
              <a:rPr lang="zh-CN" altLang="en-US" sz="2800" b="1">
                <a:solidFill>
                  <a:schemeClr val="tx1"/>
                </a:solidFill>
              </a:rPr>
              <a:t>三、现在一级、二级医院都是首诊医院，去二级医院，一级医院就不需要在门诊开转院单，但住院患者，一级转二级仍要开具转诊单，患者起付线补差。</a:t>
            </a:r>
            <a:endParaRPr lang="zh-CN" altLang="en-US" sz="2800" b="1">
              <a:solidFill>
                <a:schemeClr val="tx1"/>
              </a:solidFill>
            </a:endParaRPr>
          </a:p>
        </p:txBody>
      </p:sp>
      <p:sp>
        <p:nvSpPr>
          <p:cNvPr id="5" name="标题 1"/>
          <p:cNvSpPr>
            <a:spLocks noGrp="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rPr>
              <a:t>特别注意：</a:t>
            </a:r>
            <a:endParaRPr lang="zh-CN" altLang="en-US" sz="3600" b="1" dirty="0" smtClean="0">
              <a:ln>
                <a:noFill/>
              </a:ln>
              <a:solidFill>
                <a:srgbClr val="FF0000"/>
              </a:solidFill>
              <a:effectLst/>
              <a:latin typeface="+mj-ea"/>
              <a:ea typeface="黑体" panose="02010600030101010101" pitchFamily="49" charset="-122"/>
              <a:cs typeface="Times New Roman" panose="02020603050405020304" pitchFamily="18" charset="0"/>
              <a:sym typeface="+mn-ea"/>
            </a:endParaRPr>
          </a:p>
        </p:txBody>
      </p:sp>
      <p:sp>
        <p:nvSpPr>
          <p:cNvPr id="4" name="文本框 3"/>
          <p:cNvSpPr txBox="1"/>
          <p:nvPr/>
        </p:nvSpPr>
        <p:spPr>
          <a:xfrm>
            <a:off x="4474210" y="4646295"/>
            <a:ext cx="3218815" cy="1383665"/>
          </a:xfrm>
          <a:prstGeom prst="rect">
            <a:avLst/>
          </a:prstGeom>
          <a:noFill/>
        </p:spPr>
        <p:txBody>
          <a:bodyPr wrap="square" rtlCol="0" anchor="t">
            <a:spAutoFit/>
          </a:bodyPr>
          <a:p>
            <a:pPr>
              <a:buNone/>
            </a:pPr>
            <a:r>
              <a:rPr lang="en-US" altLang="zh-CN" sz="2800" b="1" dirty="0" smtClean="0">
                <a:solidFill>
                  <a:schemeClr val="tx2"/>
                </a:solidFill>
                <a:sym typeface="+mn-ea"/>
              </a:rPr>
              <a:t>    </a:t>
            </a:r>
            <a:r>
              <a:rPr lang="zh-CN" altLang="en-US" sz="2800" b="1" dirty="0" smtClean="0">
                <a:solidFill>
                  <a:schemeClr val="tx2"/>
                </a:solidFill>
                <a:sym typeface="+mn-ea"/>
              </a:rPr>
              <a:t>谢谢大家</a:t>
            </a:r>
            <a:endParaRPr lang="en-US" altLang="zh-CN" sz="2800" b="1" dirty="0" smtClean="0">
              <a:solidFill>
                <a:schemeClr val="tx2"/>
              </a:solidFill>
            </a:endParaRPr>
          </a:p>
          <a:p>
            <a:pPr>
              <a:buNone/>
            </a:pPr>
            <a:r>
              <a:rPr lang="zh-CN" altLang="en-US" sz="2800" b="1" dirty="0" smtClean="0">
                <a:solidFill>
                  <a:schemeClr val="tx2"/>
                </a:solidFill>
                <a:sym typeface="+mn-ea"/>
              </a:rPr>
              <a:t>　　　　　　　　　　  </a:t>
            </a:r>
            <a:r>
              <a:rPr lang="en-US" altLang="zh-CN" sz="2800" b="1" dirty="0" smtClean="0">
                <a:solidFill>
                  <a:schemeClr val="tx2"/>
                </a:solidFill>
                <a:sym typeface="+mn-ea"/>
              </a:rPr>
              <a:t>2020</a:t>
            </a:r>
            <a:r>
              <a:rPr lang="zh-CN" altLang="en-US" sz="2800" b="1" dirty="0" smtClean="0">
                <a:solidFill>
                  <a:schemeClr val="tx2"/>
                </a:solidFill>
                <a:sym typeface="+mn-ea"/>
              </a:rPr>
              <a:t>年</a:t>
            </a:r>
            <a:r>
              <a:rPr lang="en-US" altLang="zh-CN" sz="2800" b="1" dirty="0" smtClean="0">
                <a:solidFill>
                  <a:schemeClr val="tx2"/>
                </a:solidFill>
                <a:sym typeface="+mn-ea"/>
              </a:rPr>
              <a:t>1</a:t>
            </a:r>
            <a:r>
              <a:rPr lang="zh-CN" altLang="en-US" sz="2800" b="1" dirty="0" smtClean="0">
                <a:solidFill>
                  <a:schemeClr val="tx2"/>
                </a:solidFill>
                <a:sym typeface="+mn-ea"/>
              </a:rPr>
              <a:t>月</a:t>
            </a:r>
            <a:r>
              <a:rPr lang="en-US" altLang="zh-CN" sz="2800" b="1" dirty="0" smtClean="0">
                <a:solidFill>
                  <a:schemeClr val="tx2"/>
                </a:solidFill>
                <a:sym typeface="+mn-ea"/>
              </a:rPr>
              <a:t>15</a:t>
            </a:r>
            <a:r>
              <a:rPr lang="zh-CN" altLang="en-US" sz="2800" b="1" dirty="0" smtClean="0">
                <a:solidFill>
                  <a:schemeClr val="tx2"/>
                </a:solidFill>
                <a:sym typeface="+mn-ea"/>
              </a:rPr>
              <a:t>日</a:t>
            </a:r>
            <a:endParaRPr lang="zh-CN" altLang="en-US" sz="2800" b="1" dirty="0" smtClean="0">
              <a:solidFill>
                <a:schemeClr val="tx2"/>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8015"/>
            <a:ext cx="8229600" cy="5551805"/>
          </a:xfrm>
        </p:spPr>
        <p:txBody>
          <a:bodyPr/>
          <a:lstStyle/>
          <a:p>
            <a:pPr marL="0" indent="0">
              <a:buNone/>
            </a:pPr>
            <a:r>
              <a:rPr lang="zh-CN" altLang="zh-CN" b="1" dirty="0">
                <a:solidFill>
                  <a:srgbClr val="FF0000"/>
                </a:solidFill>
              </a:rPr>
              <a:t>一、床位费 </a:t>
            </a:r>
            <a:endParaRPr lang="zh-CN" altLang="zh-CN" dirty="0"/>
          </a:p>
          <a:p>
            <a:pPr marL="0" indent="0">
              <a:buNone/>
            </a:pPr>
            <a:r>
              <a:rPr lang="zh-CN" altLang="zh-CN" dirty="0"/>
              <a:t>       一级定点医疗机构每人每天床位费10元以下,二级定点医疗胡扣每人每天床位费20元以下,三级定点医疗机构每人每天床位</a:t>
            </a:r>
            <a:r>
              <a:rPr lang="en-US" altLang="zh-CN" dirty="0"/>
              <a:t>30</a:t>
            </a:r>
            <a:r>
              <a:rPr lang="zh-CN" altLang="zh-CN" dirty="0"/>
              <a:t>元以下全部纳入按比例报销。超出部分由定点医疗机构先行告知,患者或其法定监护人同意并签署意见后自付。</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433467"/>
          </a:xfrm>
        </p:spPr>
        <p:txBody>
          <a:bodyPr>
            <a:normAutofit lnSpcReduction="10000"/>
          </a:bodyPr>
          <a:lstStyle/>
          <a:p>
            <a:pPr>
              <a:buNone/>
            </a:pPr>
            <a:r>
              <a:rPr lang="zh-CN" altLang="en-US" b="1" dirty="0" smtClean="0">
                <a:solidFill>
                  <a:srgbClr val="FF0000"/>
                </a:solidFill>
              </a:rPr>
              <a:t>二、院前急救费</a:t>
            </a:r>
            <a:endParaRPr lang="zh-CN" altLang="en-US" b="1" dirty="0" smtClean="0">
              <a:solidFill>
                <a:srgbClr val="FF0000"/>
              </a:solidFill>
            </a:endParaRPr>
          </a:p>
          <a:p>
            <a:pPr>
              <a:buNone/>
            </a:pPr>
            <a:r>
              <a:rPr lang="zh-CN" altLang="en-US" dirty="0"/>
              <a:t>        参保人员因急诊急救24小时内转入住院后,急诊急救所发生的诊疗费用纳入当次住院费用结算;转入住院前抢救无效死亡的,基金支付比例为60%。</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0000"/>
          </a:bodyPr>
          <a:lstStyle/>
          <a:p>
            <a:pPr>
              <a:buNone/>
            </a:pPr>
            <a:r>
              <a:rPr lang="zh-CN" altLang="en-US" b="1" dirty="0" smtClean="0">
                <a:solidFill>
                  <a:srgbClr val="FF0000"/>
                </a:solidFill>
              </a:rPr>
              <a:t>三、院前及院外检查化验费 </a:t>
            </a:r>
            <a:endParaRPr lang="zh-CN" altLang="en-US" b="1" dirty="0" smtClean="0">
              <a:solidFill>
                <a:srgbClr val="FF0000"/>
              </a:solidFill>
            </a:endParaRPr>
          </a:p>
          <a:p>
            <a:pPr>
              <a:buNone/>
            </a:pPr>
            <a:r>
              <a:rPr lang="zh-CN" altLang="en-US" dirty="0"/>
              <a:t>       </a:t>
            </a:r>
            <a:r>
              <a:rPr lang="zh-CN" altLang="en-US" sz="2400" dirty="0"/>
              <a:t>参保人员住院前24小时内在所住定点医疗机构发生的门诊 </a:t>
            </a:r>
            <a:endParaRPr lang="zh-CN" altLang="en-US" sz="2400" dirty="0"/>
          </a:p>
          <a:p>
            <a:pPr>
              <a:buNone/>
            </a:pPr>
            <a:r>
              <a:rPr lang="zh-CN" altLang="en-US" sz="2400" dirty="0"/>
              <a:t>检查化验费用纳入当次住院费用结算;参保人员住院期间,因医</a:t>
            </a:r>
            <a:endParaRPr lang="zh-CN" altLang="en-US" sz="2400" dirty="0"/>
          </a:p>
          <a:p>
            <a:pPr>
              <a:buNone/>
            </a:pPr>
            <a:r>
              <a:rPr lang="zh-CN" altLang="en-US" sz="2400" dirty="0"/>
              <a:t>疗条件不具备,经所住医疗机构审核同意后在其他医疗机构产生 </a:t>
            </a:r>
            <a:endParaRPr lang="zh-CN" altLang="en-US" sz="2400" dirty="0"/>
          </a:p>
          <a:p>
            <a:pPr>
              <a:buNone/>
            </a:pPr>
            <a:r>
              <a:rPr lang="zh-CN" altLang="en-US" sz="2400" dirty="0"/>
              <a:t>的特殊诊断性检查费用纳入当次住院费用结算(不含按照该医疗 </a:t>
            </a:r>
            <a:endParaRPr lang="zh-CN" altLang="en-US" sz="2400" dirty="0"/>
          </a:p>
          <a:p>
            <a:pPr>
              <a:buNone/>
            </a:pPr>
            <a:r>
              <a:rPr lang="zh-CN" altLang="en-US" sz="2400" dirty="0"/>
              <a:t>机构级别分类应完成的常规检查项目和与当次住院主要诊断无 </a:t>
            </a:r>
            <a:endParaRPr lang="zh-CN" altLang="en-US" sz="2400" dirty="0"/>
          </a:p>
          <a:p>
            <a:pPr>
              <a:buNone/>
            </a:pPr>
            <a:r>
              <a:rPr lang="zh-CN" altLang="en-US" sz="2400" dirty="0"/>
              <a:t>关的检查项目费用)。</a:t>
            </a:r>
            <a:endParaRPr lang="zh-CN"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52843" y="1123117"/>
            <a:ext cx="8496944" cy="255333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smtClean="0">
                <a:ln>
                  <a:noFill/>
                </a:ln>
                <a:solidFill>
                  <a:srgbClr val="FF0000"/>
                </a:solidFill>
                <a:effectLst/>
                <a:latin typeface="+mj-ea"/>
                <a:ea typeface="+mj-ea"/>
                <a:cs typeface="宋体" panose="02010600030101010101" pitchFamily="2" charset="-122"/>
              </a:rPr>
              <a:t>四、输血费</a:t>
            </a:r>
            <a:endParaRPr kumimoji="0" lang="zh-CN" altLang="en-US" sz="32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1" fontAlgn="base" latinLnBrk="0" hangingPunct="1">
              <a:lnSpc>
                <a:spcPct val="100000"/>
              </a:lnSpc>
              <a:spcBef>
                <a:spcPct val="0"/>
              </a:spcBef>
              <a:spcAft>
                <a:spcPct val="0"/>
              </a:spcAft>
              <a:buClrTx/>
              <a:buSzTx/>
              <a:buFontTx/>
              <a:buNone/>
            </a:pPr>
            <a:endParaRPr kumimoji="0" lang="zh-CN" altLang="en-US" sz="32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1" fontAlgn="base" latinLnBrk="0" hangingPunct="1">
              <a:lnSpc>
                <a:spcPct val="100000"/>
              </a:lnSpc>
              <a:spcBef>
                <a:spcPct val="0"/>
              </a:spcBef>
              <a:spcAft>
                <a:spcPct val="0"/>
              </a:spcAft>
              <a:buClrTx/>
              <a:buSzTx/>
              <a:buFontTx/>
              <a:buNone/>
            </a:pPr>
            <a:r>
              <a:rPr kumimoji="0" lang="zh-CN" altLang="en-US" sz="3200" b="1" i="0" u="none" strike="noStrike" cap="none" normalizeH="0" baseline="0" dirty="0" smtClean="0">
                <a:ln>
                  <a:noFill/>
                </a:ln>
                <a:solidFill>
                  <a:schemeClr val="tx1"/>
                </a:solidFill>
                <a:effectLst/>
                <a:latin typeface="+mj-ea"/>
                <a:ea typeface="+mj-ea"/>
                <a:cs typeface="宋体" panose="02010600030101010101" pitchFamily="2" charset="-122"/>
              </a:rPr>
              <a:t>参保患者住院期间发生的输血费用,个人自付15%,剩余部分纳入住院医疗费用按规定比例报销。</a:t>
            </a:r>
            <a:endParaRPr kumimoji="0" lang="zh-CN" altLang="en-US" sz="3200" b="1" i="0" u="none" strike="noStrike" cap="none" normalizeH="0" baseline="0" dirty="0" smtClean="0">
              <a:ln>
                <a:noFill/>
              </a:ln>
              <a:solidFill>
                <a:schemeClr val="tx1"/>
              </a:solidFill>
              <a:effectLst/>
              <a:latin typeface="+mj-ea"/>
              <a:ea typeface="+mj-ea"/>
              <a:cs typeface="宋体" panose="0201060003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1795" y="1128395"/>
            <a:ext cx="8428355" cy="457962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kumimoji="0" lang="zh-CN" sz="3200" b="1" i="0" u="none" strike="noStrike" cap="none" normalizeH="0" baseline="0" dirty="0" smtClean="0">
                <a:ln>
                  <a:noFill/>
                </a:ln>
                <a:solidFill>
                  <a:srgbClr val="FF0000"/>
                </a:solidFill>
                <a:effectLst/>
                <a:latin typeface="+mj-ea"/>
                <a:ea typeface="+mj-ea"/>
                <a:cs typeface="Times New Roman" panose="02020603050405020304" pitchFamily="18" charset="0"/>
              </a:rPr>
              <a:t>五、药品目录</a:t>
            </a:r>
            <a:endParaRPr kumimoji="0" lang="zh-CN" sz="3200" b="1" i="0" u="none" strike="noStrike" cap="none" normalizeH="0" baseline="0" dirty="0" smtClean="0">
              <a:ln>
                <a:noFill/>
              </a:ln>
              <a:solidFill>
                <a:srgbClr val="FF0000"/>
              </a:solidFill>
              <a:effectLst/>
              <a:latin typeface="+mj-ea"/>
              <a:ea typeface="+mj-ea"/>
              <a:cs typeface="Times New Roman" panose="02020603050405020304" pitchFamily="18" charset="0"/>
            </a:endParaRPr>
          </a:p>
          <a:p>
            <a:pPr marL="0" marR="0" lvl="0" indent="406400" algn="l" defTabSz="914400" rtl="0" eaLnBrk="1" fontAlgn="base" latinLnBrk="0" hangingPunct="1">
              <a:lnSpc>
                <a:spcPts val="5000"/>
              </a:lnSpc>
              <a:spcBef>
                <a:spcPct val="0"/>
              </a:spcBef>
              <a:spcAft>
                <a:spcPct val="0"/>
              </a:spcAft>
              <a:buClrTx/>
              <a:buSzTx/>
              <a:buFontTx/>
              <a:buNone/>
            </a:pPr>
            <a:r>
              <a:rPr kumimoji="0" lang="zh-CN" sz="2000" b="1" i="0" u="none" strike="noStrike" cap="none" normalizeH="0" baseline="0" dirty="0" smtClean="0">
                <a:ln>
                  <a:noFill/>
                </a:ln>
                <a:effectLst/>
                <a:latin typeface="+mj-ea"/>
                <a:ea typeface="+mj-ea"/>
                <a:cs typeface="Times New Roman" panose="02020603050405020304" pitchFamily="18" charset="0"/>
              </a:rPr>
              <a:t>各级各类医疗机构的医保报销药品价格按照挂网招采价格零加成执行。公立医疗机构药品销售执行省医保局确定的价格,社会资本办医须按照公立医疗机构执行的价格标准纳入支付范 围。甲类药品直接纳入基本医疗保险按不同等级医疗机构报销比例报销，乙类药品个人自付15%后按不同等级医疗机构报销比例报销;36种国家谈判药品、17种国家谈判抗癌药品个人先自付30%后,按不同等级医疗机构报销比例报销。</a:t>
            </a:r>
            <a:endParaRPr kumimoji="0" lang="zh-CN" sz="2000" b="1" i="0" u="none" strike="noStrike" cap="none" normalizeH="0" baseline="0" dirty="0" smtClean="0">
              <a:ln>
                <a:noFill/>
              </a:ln>
              <a:effectLst/>
              <a:latin typeface="+mj-ea"/>
              <a:ea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683568" y="900854"/>
            <a:ext cx="8064896" cy="457962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kumimoji="0" lang="zh-CN" altLang="en-US" sz="2000" b="1" i="0" u="none" strike="noStrike" cap="none" normalizeH="0" baseline="0" dirty="0" smtClean="0">
                <a:ln>
                  <a:noFill/>
                </a:ln>
                <a:solidFill>
                  <a:srgbClr val="FF0000"/>
                </a:solidFill>
                <a:effectLst/>
                <a:latin typeface="+mj-ea"/>
                <a:ea typeface="+mj-ea"/>
                <a:cs typeface="宋体" panose="02010600030101010101" pitchFamily="2" charset="-122"/>
              </a:rPr>
              <a:t>六、高新技术检查及部分治疗项目费用 </a:t>
            </a:r>
            <a:endParaRPr kumimoji="0" lang="zh-CN" altLang="en-US" sz="2000" b="1" i="0" u="none" strike="noStrike" cap="none" normalizeH="0" baseline="0" dirty="0" smtClean="0">
              <a:ln>
                <a:noFill/>
              </a:ln>
              <a:solidFill>
                <a:srgbClr val="FF0000"/>
              </a:solidFill>
              <a:effectLst/>
              <a:latin typeface="+mj-ea"/>
              <a:ea typeface="+mj-ea"/>
              <a:cs typeface="宋体" panose="02010600030101010101" pitchFamily="2" charset="-122"/>
            </a:endParaRPr>
          </a:p>
          <a:p>
            <a:pPr marL="0" marR="0" lvl="0" indent="406400" algn="l" defTabSz="914400" rtl="0" eaLnBrk="1" fontAlgn="base" latinLnBrk="0" hangingPunct="1">
              <a:lnSpc>
                <a:spcPts val="5000"/>
              </a:lnSpc>
              <a:spcBef>
                <a:spcPct val="0"/>
              </a:spcBef>
              <a:spcAft>
                <a:spcPct val="0"/>
              </a:spcAft>
              <a:buClrTx/>
              <a:buSzTx/>
              <a:buFontTx/>
              <a:buNone/>
            </a:pPr>
            <a:r>
              <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rPr>
              <a:t>(一)参保人员住院(单次)期间在定点医疗机构运用基本医疗保险基金支付范围内的高新技术检查产生的费用,200元(含200元)以内部分,直接纳入基金支付范围、按基金支付比例结算;200元以上至1000元(含1000元)部分个人自付10%、1000元以上部分个人自付20%后,剩余部分纳入基金支付范围、按基金支付比例结算。</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1" fontAlgn="base" latinLnBrk="0" hangingPunct="1">
              <a:lnSpc>
                <a:spcPts val="5000"/>
              </a:lnSpc>
              <a:spcBef>
                <a:spcPct val="0"/>
              </a:spcBef>
              <a:spcAft>
                <a:spcPct val="0"/>
              </a:spcAft>
              <a:buClrTx/>
              <a:buSzTx/>
              <a:buFontTx/>
              <a:buNone/>
            </a:pP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187624" y="963255"/>
            <a:ext cx="7200800" cy="457962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406400" algn="l" defTabSz="914400" rtl="0" eaLnBrk="1" fontAlgn="base" latinLnBrk="0" hangingPunct="1">
              <a:lnSpc>
                <a:spcPts val="5000"/>
              </a:lnSpc>
              <a:spcBef>
                <a:spcPct val="0"/>
              </a:spcBef>
              <a:spcAft>
                <a:spcPct val="0"/>
              </a:spcAft>
              <a:buClrTx/>
              <a:buSzTx/>
              <a:buFontTx/>
              <a:buNone/>
            </a:pPr>
            <a:r>
              <a:rPr lang="zh-CN" altLang="en-US" sz="2000" b="1" dirty="0" smtClean="0">
                <a:ln>
                  <a:noFill/>
                </a:ln>
                <a:solidFill>
                  <a:srgbClr val="FF0000"/>
                </a:solidFill>
                <a:effectLst/>
                <a:latin typeface="+mj-ea"/>
                <a:ea typeface="+mj-ea"/>
                <a:cs typeface="宋体" panose="02010600030101010101" pitchFamily="2" charset="-122"/>
                <a:sym typeface="+mn-ea"/>
              </a:rPr>
              <a:t>六、高新技术检查及部分治疗项目费用 </a:t>
            </a:r>
            <a:endParaRPr lang="zh-CN" altLang="en-US" sz="2000" b="1" dirty="0" smtClean="0">
              <a:ln>
                <a:noFill/>
              </a:ln>
              <a:effectLst/>
              <a:latin typeface="+mj-ea"/>
              <a:ea typeface="+mj-ea"/>
              <a:cs typeface="宋体" panose="02010600030101010101" pitchFamily="2" charset="-122"/>
              <a:sym typeface="+mn-ea"/>
            </a:endParaRPr>
          </a:p>
          <a:p>
            <a:pPr marL="0" marR="0" lvl="0" indent="406400" algn="l" defTabSz="914400" rtl="0" eaLnBrk="1" fontAlgn="base" latinLnBrk="0" hangingPunct="1">
              <a:lnSpc>
                <a:spcPts val="5000"/>
              </a:lnSpc>
              <a:spcBef>
                <a:spcPct val="0"/>
              </a:spcBef>
              <a:spcAft>
                <a:spcPct val="0"/>
              </a:spcAft>
              <a:buClrTx/>
              <a:buSzTx/>
              <a:buFontTx/>
              <a:buNone/>
            </a:pPr>
            <a:r>
              <a:rPr lang="zh-CN" altLang="en-US" sz="2000" b="1" dirty="0" smtClean="0">
                <a:ln>
                  <a:noFill/>
                </a:ln>
                <a:effectLst/>
                <a:latin typeface="+mj-ea"/>
                <a:ea typeface="+mj-ea"/>
                <a:cs typeface="宋体" panose="02010600030101010101" pitchFamily="2" charset="-122"/>
                <a:sym typeface="+mn-ea"/>
              </a:rPr>
              <a:t>(二)参保人员在非定点医疗机构运用基本医疗保险基金支付范围内的高新技术检查产生的费用,200元(含200元)以内部分,直接纳入基金支付范围、按基金支付比例结算;200元以上至1000元(含1000元)部分个人自付20%、1000元以上部分个人自付30%后,剩余部分纳入基金支付范围、按基金支付比例结算。</a:t>
            </a: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a:p>
            <a:pPr marL="0" marR="0" lvl="0" indent="406400" algn="l" defTabSz="914400" rtl="0" eaLnBrk="1" fontAlgn="base" latinLnBrk="0" hangingPunct="1">
              <a:lnSpc>
                <a:spcPts val="5000"/>
              </a:lnSpc>
              <a:spcBef>
                <a:spcPct val="0"/>
              </a:spcBef>
              <a:spcAft>
                <a:spcPct val="0"/>
              </a:spcAft>
              <a:buClrTx/>
              <a:buSzTx/>
              <a:buFontTx/>
              <a:buNone/>
            </a:pPr>
            <a:endParaRPr kumimoji="0" lang="zh-CN" altLang="en-US" sz="2000" b="1" i="0" u="none" strike="noStrike" cap="none" normalizeH="0" baseline="0" dirty="0" smtClean="0">
              <a:ln>
                <a:noFill/>
              </a:ln>
              <a:solidFill>
                <a:schemeClr val="tx1"/>
              </a:solidFill>
              <a:effectLst/>
              <a:latin typeface="+mj-ea"/>
              <a:ea typeface="+mj-ea"/>
              <a:cs typeface="宋体" panose="02010600030101010101"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4079</Words>
  <Application>WPS 演示</Application>
  <PresentationFormat>全屏显示(4:3)</PresentationFormat>
  <Paragraphs>148</Paragraphs>
  <Slides>25</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Arial</vt:lpstr>
      <vt:lpstr>宋体</vt:lpstr>
      <vt:lpstr>Wingdings</vt:lpstr>
      <vt:lpstr>Times New Roman</vt:lpstr>
      <vt:lpstr>Calibri</vt:lpstr>
      <vt:lpstr>Century Gothic</vt:lpstr>
      <vt:lpstr>微软雅黑</vt:lpstr>
      <vt:lpstr>Arial Unicode MS</vt:lpstr>
      <vt:lpstr>黑体</vt:lpstr>
      <vt:lpstr>Office 主题</vt:lpstr>
      <vt:lpstr>宝鸡市医疗保障局    宝鸡市财政局     文件  宝政发[2019]110号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十、医保基金不予支付的费用</vt:lpstr>
      <vt:lpstr>PowerPoint 演示文稿</vt:lpstr>
      <vt:lpstr>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宝鸡市人民政府文件 宝政发[2019]23号 </dc:title>
  <dc:creator>Administrator</dc:creator>
  <cp:lastModifiedBy>糖在杯底</cp:lastModifiedBy>
  <cp:revision>37</cp:revision>
  <dcterms:created xsi:type="dcterms:W3CDTF">2020-01-10T03:01:00Z</dcterms:created>
  <dcterms:modified xsi:type="dcterms:W3CDTF">2020-01-15T05:30:42Z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2052-11.1.0.7875</vt:lpwstr>
  </property>
</Properties>
</file>